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6" r:id="rId2"/>
  </p:sldMasterIdLst>
  <p:notesMasterIdLst>
    <p:notesMasterId r:id="rId17"/>
  </p:notesMasterIdLst>
  <p:sldIdLst>
    <p:sldId id="262" r:id="rId3"/>
    <p:sldId id="263" r:id="rId4"/>
    <p:sldId id="8371" r:id="rId5"/>
    <p:sldId id="8341" r:id="rId6"/>
    <p:sldId id="373" r:id="rId7"/>
    <p:sldId id="8342" r:id="rId8"/>
    <p:sldId id="8343" r:id="rId9"/>
    <p:sldId id="8344" r:id="rId10"/>
    <p:sldId id="8345" r:id="rId11"/>
    <p:sldId id="8346" r:id="rId12"/>
    <p:sldId id="8348" r:id="rId13"/>
    <p:sldId id="8350" r:id="rId14"/>
    <p:sldId id="8352" r:id="rId15"/>
    <p:sldId id="8349" r:id="rId16"/>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FEE"/>
    <a:srgbClr val="011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62A3C-E987-8A45-88D6-040F035F5D3E}" v="5" dt="2019-04-08T13:47:09.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81857"/>
  </p:normalViewPr>
  <p:slideViewPr>
    <p:cSldViewPr snapToGrid="0" snapToObjects="1">
      <p:cViewPr varScale="1">
        <p:scale>
          <a:sx n="64" d="100"/>
          <a:sy n="64" d="100"/>
        </p:scale>
        <p:origin x="2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6067-D1A4-894E-8FEF-F822FEA32D71}" type="datetimeFigureOut">
              <a:rPr lang="fi-FI" smtClean="0"/>
              <a:t>8.4.2019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B667C-9AA9-C841-8097-7C8019AAA4F8}" type="slidenum">
              <a:rPr lang="fi-FI" smtClean="0"/>
              <a:t>‹#›</a:t>
            </a:fld>
            <a:endParaRPr lang="fi-FI"/>
          </a:p>
        </p:txBody>
      </p:sp>
    </p:spTree>
    <p:extLst>
      <p:ext uri="{BB962C8B-B14F-4D97-AF65-F5344CB8AC3E}">
        <p14:creationId xmlns:p14="http://schemas.microsoft.com/office/powerpoint/2010/main" val="44990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B667C-9AA9-C841-8097-7C8019AAA4F8}" type="slidenum">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155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EEA9-4896-374B-9139-04CFBBA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E48D9972-5ECB-6947-88F7-7F6C76C61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DCF112F6-A3E1-A047-9E38-B678ADF7C871}"/>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360E288A-75E4-FB4E-9F1B-08C4A330A8F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41DDFC1F-9767-9C43-89E3-D51B8E81F07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5943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F683-AD9A-4B4B-A3EF-67DA9A890812}"/>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F658ADA-ED47-6A49-9023-F89D205888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8E2C5E2-B83A-CC43-A9BC-E9360FDAB760}"/>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96A2683-D6F0-0E4E-B614-3F3FCDBD821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2A4116DF-883C-E044-BC06-C959965A823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7265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50CB9-30E9-3E42-BF89-D8718D400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E99F504F-9CE3-9940-97EB-1A0B8F6B09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93B5CC45-CB4F-144F-A78B-ED6B34BA8FB6}"/>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F898ADF-3971-5849-99A3-82A23901496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9729F450-522C-8B44-894B-A5A39D0080C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98472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78A5D13A-4A2E-49E9-842B-13EDBE62E860}"/>
              </a:ext>
            </a:extLst>
          </p:cNvPr>
          <p:cNvPicPr>
            <a:picLocks noChangeAspect="1"/>
          </p:cNvPicPr>
          <p:nvPr userDrawn="1"/>
        </p:nvPicPr>
        <p:blipFill rotWithShape="1">
          <a:blip r:embed="rId3"/>
          <a:srcRect l="65760" t="11271" b="-2"/>
          <a:stretch/>
        </p:blipFill>
        <p:spPr>
          <a:xfrm>
            <a:off x="7093230" y="0"/>
            <a:ext cx="5098770" cy="6858000"/>
          </a:xfrm>
          <a:prstGeom prst="rect">
            <a:avLst/>
          </a:prstGeom>
        </p:spPr>
      </p:pic>
    </p:spTree>
    <p:extLst>
      <p:ext uri="{BB962C8B-B14F-4D97-AF65-F5344CB8AC3E}">
        <p14:creationId xmlns:p14="http://schemas.microsoft.com/office/powerpoint/2010/main" val="240116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17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914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693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84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15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863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585036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2A08-0153-194E-B3E5-2427D363B9ED}"/>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C8AF1937-3186-3242-8237-99B66A7494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8E013C13-0FEE-AA41-9CD3-00A706F0C198}"/>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C482D3E0-510D-3845-A8A1-AA8E56CE2AD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B279899-B8AB-4645-AB51-CB37144D4BFC}"/>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1366820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4908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9102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560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997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4906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344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7303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5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505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5"/>
            <a:ext cx="3481388" cy="307777"/>
          </a:xfrm>
        </p:spPr>
        <p:txBody>
          <a:bodyPr wrap="square">
            <a:spAutoFit/>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221725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16B8-4B14-9747-89D7-461A35168F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A4A27014-C9D4-CC4A-B355-422678BC39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C6FE68-2C07-5F41-AD47-93D5D7A234B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D594CC50-53EA-CD45-A2DB-DF87A0340A6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56883E0C-22AF-C74A-AA6A-9167824FCE0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4935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1"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08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Tree>
    <p:extLst>
      <p:ext uri="{BB962C8B-B14F-4D97-AF65-F5344CB8AC3E}">
        <p14:creationId xmlns:p14="http://schemas.microsoft.com/office/powerpoint/2010/main" val="3027171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spAutoFit/>
          </a:bodyPr>
          <a:lstStyle>
            <a:lvl1pPr marL="0" indent="0">
              <a:spcAft>
                <a:spcPts val="1200"/>
              </a:spcAft>
              <a:buNone/>
              <a:defRPr sz="2799"/>
            </a:lvl1pPr>
            <a:lvl2pPr marL="228531"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68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108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8106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578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800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69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42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10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58FA-32AF-544A-8700-CC2A6A17DA3E}"/>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BAEBD0BB-C39B-304A-9AF4-29BFC113E8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78A667F6-623E-2C4E-BD07-7627F3E5DF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F71105EF-D4F2-CB49-93DB-F35CAAAD056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9FAA4C80-F38D-E845-8E50-0C388846F57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A662BB1C-46BB-1B4E-99C4-727815073D5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558936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59802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5577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983-0559-854E-B3C4-0D1653B350EC}"/>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CA134E75-D31E-8749-A513-75760C20E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E774DF-7F56-C647-9967-CB8A6A5E86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56783797-480C-6E4C-8450-46717B854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D5F0AA-6907-574A-8B95-DE3877BC98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B1FD94B2-663E-684C-8F69-CA6A278BAA2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8" name="Footer Placeholder 7">
            <a:extLst>
              <a:ext uri="{FF2B5EF4-FFF2-40B4-BE49-F238E27FC236}">
                <a16:creationId xmlns:a16="http://schemas.microsoft.com/office/drawing/2014/main" id="{72497A81-CC13-3342-999C-C379C9D49DDE}"/>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D9A34155-A166-9944-B6DC-CEC543CFD65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20922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539D-146C-0241-ADE5-D59FE3B846B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C80F883E-53C6-F642-BACD-7F36C2222EC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4" name="Footer Placeholder 3">
            <a:extLst>
              <a:ext uri="{FF2B5EF4-FFF2-40B4-BE49-F238E27FC236}">
                <a16:creationId xmlns:a16="http://schemas.microsoft.com/office/drawing/2014/main" id="{CEB51800-D6AA-5A4C-AF17-D365C31694DA}"/>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908450B-F03F-9F44-917C-2B87D170FDD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28028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7802A-FB3A-B940-961F-FF1482055BCF}"/>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3" name="Footer Placeholder 2">
            <a:extLst>
              <a:ext uri="{FF2B5EF4-FFF2-40B4-BE49-F238E27FC236}">
                <a16:creationId xmlns:a16="http://schemas.microsoft.com/office/drawing/2014/main" id="{F393B8D5-E66B-5042-AE55-9DDF925A43FC}"/>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BD8BBB27-B604-B24E-9283-152928FF5568}"/>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41968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39C4-9025-5D4A-B923-F1C5C0224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0F203E32-B12E-2140-AA17-6A8174366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C5689A5D-7C59-7147-927C-9D1B9B55B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E02632-A268-3140-9EAA-8F1A45A1EDB7}"/>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49B4A524-7E57-9E4B-BF08-6B0738B17273}"/>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B11C01DC-15AE-6A48-8699-51518458F159}"/>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85947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BDAA-5C7D-CC47-9B0F-41BD9B5AB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3150C7EE-F8A9-F947-82EA-45F79DAF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647F8AA5-8E22-5C4A-A96F-2B00EA8F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DC5360-D0DF-7945-B3E9-E77B5EE88275}"/>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F73D2E06-5029-7241-8476-7E6792164E88}"/>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B0420CE-1628-8043-A2BC-6E439ACFEC35}"/>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9333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933F56-6D9C-3441-AA5D-093C5A7690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577F2D1E-3381-664B-BAB6-91859C0D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AF899B9-C4F9-1843-A089-02F0EFF7B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976CC819-71B8-EF40-9C47-1E27D4F01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FD1CD93F-304C-9946-992A-0DFBF84D6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F5134-9A07-5248-BE8E-9A981AB5CCD5}" type="slidenum">
              <a:rPr lang="fi-FI" smtClean="0"/>
              <a:t>‹#›</a:t>
            </a:fld>
            <a:endParaRPr lang="fi-FI"/>
          </a:p>
        </p:txBody>
      </p:sp>
    </p:spTree>
    <p:extLst>
      <p:ext uri="{BB962C8B-B14F-4D97-AF65-F5344CB8AC3E}">
        <p14:creationId xmlns:p14="http://schemas.microsoft.com/office/powerpoint/2010/main" val="30743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287789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handsonlabs.microsoft.com/handsonlabs/SelfPacedLabs?storyId=story://content-private/content/iai/azure100/azure100experience2/1_story_virtual_machines_comput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architecture/guide/design-principles/" TargetMode="External"/><Relationship Id="rId3" Type="http://schemas.openxmlformats.org/officeDocument/2006/relationships/hyperlink" Target="https://docs.microsoft.com/en-gb/learn/modules/intro-to-azure-compute/index" TargetMode="External"/><Relationship Id="rId7" Type="http://schemas.openxmlformats.org/officeDocument/2006/relationships/hyperlink" Target="https://channel9.msdn.com/events/Connect/Microsoft-Connect--2018/T110" TargetMode="External"/><Relationship Id="rId12" Type="http://schemas.openxmlformats.org/officeDocument/2006/relationships/hyperlink" Target="https://channel9.msdn.com/Shows/5-Things/Five-Things-About-Azure-Functions?term=serverless" TargetMode="External"/><Relationship Id="rId2" Type="http://schemas.openxmlformats.org/officeDocument/2006/relationships/hyperlink" Target="https://docs.microsoft.com/en-gb/learn/modules/explore-azure-infrastructure/index" TargetMode="External"/><Relationship Id="rId1" Type="http://schemas.openxmlformats.org/officeDocument/2006/relationships/slideLayout" Target="../slideLayouts/slideLayout2.xml"/><Relationship Id="rId6" Type="http://schemas.openxmlformats.org/officeDocument/2006/relationships/hyperlink" Target="https://docs.microsoft.com/en-us/azure/architecture/guide/technology-choices/data-store-overview" TargetMode="External"/><Relationship Id="rId11" Type="http://schemas.openxmlformats.org/officeDocument/2006/relationships/hyperlink" Target="https://docs.microsoft.com/en-us/azure/architecture/microservices/introduction" TargetMode="External"/><Relationship Id="rId5" Type="http://schemas.openxmlformats.org/officeDocument/2006/relationships/hyperlink" Target="https://docs.microsoft.com/en-us/azure/architecture/guide/technology-choices/compute-decision-tree" TargetMode="External"/><Relationship Id="rId10" Type="http://schemas.openxmlformats.org/officeDocument/2006/relationships/hyperlink" Target="https://docs.microsoft.com/en-us/azure/aks/concepts-clusters-workloads" TargetMode="External"/><Relationship Id="rId4" Type="http://schemas.openxmlformats.org/officeDocument/2006/relationships/hyperlink" Target="https://docs.microsoft.com/en-gb/learn/modules/intro-to-data-in-azure/index" TargetMode="External"/><Relationship Id="rId9" Type="http://schemas.openxmlformats.org/officeDocument/2006/relationships/hyperlink" Target="https://channel9.msdn.com/Shows/5-Things/Five-Reasons-Why-You-Should-Check-Out-Cosmos-D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6FEF4-BBAD-1F4F-8EFF-1475BD11079A}"/>
              </a:ext>
            </a:extLst>
          </p:cNvPr>
          <p:cNvSpPr txBox="1"/>
          <p:nvPr/>
        </p:nvSpPr>
        <p:spPr>
          <a:xfrm>
            <a:off x="3030096" y="2967335"/>
            <a:ext cx="6131807" cy="461665"/>
          </a:xfrm>
          <a:prstGeom prst="rect">
            <a:avLst/>
          </a:prstGeom>
          <a:noFill/>
        </p:spPr>
        <p:txBody>
          <a:bodyPr wrap="none" rtlCol="0">
            <a:spAutoFit/>
          </a:bodyPr>
          <a:lstStyle/>
          <a:p>
            <a:r>
              <a:rPr lang="fi-FI" sz="24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Certified</a:t>
            </a:r>
            <a:r>
              <a:rPr lang="fi-FI" sz="2400" dirty="0">
                <a:solidFill>
                  <a:schemeClr val="tx1">
                    <a:lumMod val="75000"/>
                    <a:lumOff val="25000"/>
                  </a:schemeClr>
                </a:solidFill>
                <a:latin typeface="Consolas" panose="020B0609020204030204" pitchFamily="49" charset="0"/>
                <a:cs typeface="Consolas" panose="020B0609020204030204" pitchFamily="49" charset="0"/>
              </a:rPr>
              <a:t> in Azure Fundamentals</a:t>
            </a:r>
          </a:p>
        </p:txBody>
      </p:sp>
    </p:spTree>
    <p:extLst>
      <p:ext uri="{BB962C8B-B14F-4D97-AF65-F5344CB8AC3E}">
        <p14:creationId xmlns:p14="http://schemas.microsoft.com/office/powerpoint/2010/main" val="3809892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6D05CD-F183-4E45-B59D-A7214D9C18D0}"/>
              </a:ext>
            </a:extLst>
          </p:cNvPr>
          <p:cNvSpPr txBox="1"/>
          <p:nvPr/>
        </p:nvSpPr>
        <p:spPr>
          <a:xfrm>
            <a:off x="3049332" y="1800577"/>
            <a:ext cx="609333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Improve</a:t>
            </a:r>
            <a:r>
              <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reliability</a:t>
            </a:r>
            <a:endPar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5" name="Rectangle 4">
            <a:extLst>
              <a:ext uri="{FF2B5EF4-FFF2-40B4-BE49-F238E27FC236}">
                <a16:creationId xmlns:a16="http://schemas.microsoft.com/office/drawing/2014/main" id="{6E15D9D6-72B6-7D41-B511-B89DF0B9D470}"/>
              </a:ext>
            </a:extLst>
          </p:cNvPr>
          <p:cNvSpPr/>
          <p:nvPr/>
        </p:nvSpPr>
        <p:spPr>
          <a:xfrm>
            <a:off x="1980344" y="2570018"/>
            <a:ext cx="8590673"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These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distributed</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systems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Hardware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can</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fail</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Network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can</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fail</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Plan for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disruptions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t>
            </a:r>
          </a:p>
        </p:txBody>
      </p:sp>
      <p:sp>
        <p:nvSpPr>
          <p:cNvPr id="6" name="TextBox 5">
            <a:extLst>
              <a:ext uri="{FF2B5EF4-FFF2-40B4-BE49-F238E27FC236}">
                <a16:creationId xmlns:a16="http://schemas.microsoft.com/office/drawing/2014/main" id="{1E3F1C00-90C3-EA4D-B1D5-76B389A7BF88}"/>
              </a:ext>
            </a:extLst>
          </p:cNvPr>
          <p:cNvSpPr txBox="1"/>
          <p:nvPr/>
        </p:nvSpPr>
        <p:spPr>
          <a:xfrm>
            <a:off x="1358308" y="3985790"/>
            <a:ext cx="9834744"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Resiliency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ability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to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recover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from</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failures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continue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to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function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Availability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time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system</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is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functional</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working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If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SLA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99,99%,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solution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must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self-diagnosing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self-healing</a:t>
            </a: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3313368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6D05CD-F183-4E45-B59D-A7214D9C18D0}"/>
              </a:ext>
            </a:extLst>
          </p:cNvPr>
          <p:cNvSpPr txBox="1"/>
          <p:nvPr/>
        </p:nvSpPr>
        <p:spPr>
          <a:xfrm>
            <a:off x="3049332" y="1800577"/>
            <a:ext cx="671530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Azure </a:t>
            </a: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Compute</a:t>
            </a:r>
            <a:r>
              <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options</a:t>
            </a:r>
            <a:endPar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5" name="Rectangle 4">
            <a:extLst>
              <a:ext uri="{FF2B5EF4-FFF2-40B4-BE49-F238E27FC236}">
                <a16:creationId xmlns:a16="http://schemas.microsoft.com/office/drawing/2014/main" id="{6E15D9D6-72B6-7D41-B511-B89DF0B9D470}"/>
              </a:ext>
            </a:extLst>
          </p:cNvPr>
          <p:cNvSpPr/>
          <p:nvPr/>
        </p:nvSpPr>
        <p:spPr>
          <a:xfrm>
            <a:off x="1980344" y="2570018"/>
            <a:ext cx="859067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Hosting</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models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computing</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apps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run</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on</a:t>
            </a:r>
          </a:p>
        </p:txBody>
      </p:sp>
      <p:sp>
        <p:nvSpPr>
          <p:cNvPr id="6" name="TextBox 5">
            <a:extLst>
              <a:ext uri="{FF2B5EF4-FFF2-40B4-BE49-F238E27FC236}">
                <a16:creationId xmlns:a16="http://schemas.microsoft.com/office/drawing/2014/main" id="{1E3F1C00-90C3-EA4D-B1D5-76B389A7BF88}"/>
              </a:ext>
            </a:extLst>
          </p:cNvPr>
          <p:cNvSpPr txBox="1"/>
          <p:nvPr/>
        </p:nvSpPr>
        <p:spPr>
          <a:xfrm>
            <a:off x="609600" y="3429000"/>
            <a:ext cx="10972800"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Virtual Machines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 software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emulations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of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physical</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computers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virtual</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processor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memory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storage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working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host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 OS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able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to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run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software just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like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in 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physical</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computer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App</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Service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fully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managed</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PaaS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offering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for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hosting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web</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mobile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back</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ends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APIs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etc.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Helping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meet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performance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scalability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security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requirements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Containers</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run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of top of 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host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OS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like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VMs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but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don’t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include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 operating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system</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for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each</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in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containers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instead</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use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existing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host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OS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running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container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59363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6D05CD-F183-4E45-B59D-A7214D9C18D0}"/>
              </a:ext>
            </a:extLst>
          </p:cNvPr>
          <p:cNvSpPr txBox="1"/>
          <p:nvPr/>
        </p:nvSpPr>
        <p:spPr>
          <a:xfrm>
            <a:off x="3049332" y="1800577"/>
            <a:ext cx="671530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Azure Storage </a:t>
            </a: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options</a:t>
            </a:r>
            <a:endPar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5" name="Rectangle 4">
            <a:extLst>
              <a:ext uri="{FF2B5EF4-FFF2-40B4-BE49-F238E27FC236}">
                <a16:creationId xmlns:a16="http://schemas.microsoft.com/office/drawing/2014/main" id="{6E15D9D6-72B6-7D41-B511-B89DF0B9D470}"/>
              </a:ext>
            </a:extLst>
          </p:cNvPr>
          <p:cNvSpPr/>
          <p:nvPr/>
        </p:nvSpPr>
        <p:spPr>
          <a:xfrm>
            <a:off x="1980344" y="2570018"/>
            <a:ext cx="859067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Keeping</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data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persistent</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highly</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available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secure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t>
            </a:r>
          </a:p>
        </p:txBody>
      </p:sp>
      <p:sp>
        <p:nvSpPr>
          <p:cNvPr id="6" name="TextBox 5">
            <a:extLst>
              <a:ext uri="{FF2B5EF4-FFF2-40B4-BE49-F238E27FC236}">
                <a16:creationId xmlns:a16="http://schemas.microsoft.com/office/drawing/2014/main" id="{1E3F1C00-90C3-EA4D-B1D5-76B389A7BF88}"/>
              </a:ext>
            </a:extLst>
          </p:cNvPr>
          <p:cNvSpPr txBox="1"/>
          <p:nvPr/>
        </p:nvSpPr>
        <p:spPr>
          <a:xfrm>
            <a:off x="609600" y="3429000"/>
            <a:ext cx="10972800"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Automated</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backup</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recovery</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lower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risk</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of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losing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in case of 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unforeseen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failure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interruption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Replication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across</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globe</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copies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to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protect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against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any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planned</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unplanned</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events</a:t>
            </a: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Multiple</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data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types</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store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video,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text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large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binary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files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etc. </a:t>
            </a:r>
          </a:p>
        </p:txBody>
      </p:sp>
    </p:spTree>
    <p:extLst>
      <p:ext uri="{BB962C8B-B14F-4D97-AF65-F5344CB8AC3E}">
        <p14:creationId xmlns:p14="http://schemas.microsoft.com/office/powerpoint/2010/main" val="520650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21563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Next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step</a:t>
            </a: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t>
            </a:r>
          </a:p>
        </p:txBody>
      </p:sp>
      <p:sp>
        <p:nvSpPr>
          <p:cNvPr id="6" name="Rectangle 5">
            <a:extLst>
              <a:ext uri="{FF2B5EF4-FFF2-40B4-BE49-F238E27FC236}">
                <a16:creationId xmlns:a16="http://schemas.microsoft.com/office/drawing/2014/main" id="{F57F5C14-AF3C-8349-BFA9-4778F4ED0929}"/>
              </a:ext>
            </a:extLst>
          </p:cNvPr>
          <p:cNvSpPr/>
          <p:nvPr/>
        </p:nvSpPr>
        <p:spPr>
          <a:xfrm>
            <a:off x="1453019" y="1920664"/>
            <a:ext cx="8688508" cy="400110"/>
          </a:xfrm>
          <a:prstGeom prst="rect">
            <a:avLst/>
          </a:prstGeom>
        </p:spPr>
        <p:txBody>
          <a:bodyPr wrap="square">
            <a:spAutoFit/>
          </a:bodyPr>
          <a:lstStyle/>
          <a:p>
            <a:pPr lvl="1"/>
            <a:r>
              <a:rPr lang="en" sz="2000" dirty="0">
                <a:hlinkClick r:id="rId2" tooltip="https://handsonlabs.microsoft.com/handsonlabs/SelfPacedLabs?storyId=story://content-private/content/iai/azure100/azure100experience2/1_story_virtual_machines_compute"/>
              </a:rPr>
              <a:t>Azure Virtual Machine and Compute Lab</a:t>
            </a:r>
            <a:endParaRPr lang="en" sz="2000" dirty="0"/>
          </a:p>
        </p:txBody>
      </p:sp>
    </p:spTree>
    <p:extLst>
      <p:ext uri="{BB962C8B-B14F-4D97-AF65-F5344CB8AC3E}">
        <p14:creationId xmlns:p14="http://schemas.microsoft.com/office/powerpoint/2010/main" val="301945852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21563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Next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Steps</a:t>
            </a:r>
            <a:endPar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6" name="Rectangle 5">
            <a:extLst>
              <a:ext uri="{FF2B5EF4-FFF2-40B4-BE49-F238E27FC236}">
                <a16:creationId xmlns:a16="http://schemas.microsoft.com/office/drawing/2014/main" id="{F57F5C14-AF3C-8349-BFA9-4778F4ED0929}"/>
              </a:ext>
            </a:extLst>
          </p:cNvPr>
          <p:cNvSpPr/>
          <p:nvPr/>
        </p:nvSpPr>
        <p:spPr>
          <a:xfrm>
            <a:off x="1453019" y="1794769"/>
            <a:ext cx="8300582" cy="4093428"/>
          </a:xfrm>
          <a:prstGeom prst="rect">
            <a:avLst/>
          </a:prstGeom>
        </p:spPr>
        <p:txBody>
          <a:bodyPr wrap="square">
            <a:spAutoFit/>
          </a:bodyPr>
          <a:lstStyle/>
          <a:p>
            <a:r>
              <a:rPr lang="en" sz="2000" b="1" dirty="0">
                <a:solidFill>
                  <a:schemeClr val="tx1">
                    <a:lumMod val="65000"/>
                    <a:lumOff val="35000"/>
                  </a:schemeClr>
                </a:solidFill>
              </a:rPr>
              <a:t>Continue at your own pace</a:t>
            </a:r>
            <a:endParaRPr lang="en" sz="2000" dirty="0">
              <a:solidFill>
                <a:schemeClr val="tx1">
                  <a:lumMod val="65000"/>
                  <a:lumOff val="35000"/>
                </a:schemeClr>
              </a:solidFill>
            </a:endParaRPr>
          </a:p>
          <a:p>
            <a:pPr lvl="1"/>
            <a:r>
              <a:rPr lang="en" sz="2000" dirty="0">
                <a:hlinkClick r:id="rId2" tooltip="https://docs.microsoft.com/en-gb/learn/modules/explore-azure-infrastructure/index"/>
              </a:rPr>
              <a:t>Azure architecture and service guarantees</a:t>
            </a:r>
            <a:endParaRPr lang="en" sz="2000" dirty="0"/>
          </a:p>
          <a:p>
            <a:pPr lvl="1"/>
            <a:r>
              <a:rPr lang="en" sz="2000" dirty="0">
                <a:hlinkClick r:id="rId3" tooltip="https://docs.microsoft.com/en-gb/learn/modules/intro-to-azure-compute/index"/>
              </a:rPr>
              <a:t>Azure compute options</a:t>
            </a:r>
            <a:endParaRPr lang="en" sz="2000" dirty="0"/>
          </a:p>
          <a:p>
            <a:pPr lvl="1"/>
            <a:r>
              <a:rPr lang="en" sz="2000" dirty="0">
                <a:hlinkClick r:id="rId4" tooltip="https://docs.microsoft.com/en-gb/learn/modules/intro-to-data-in-azure/index"/>
              </a:rPr>
              <a:t>Azure data storage options</a:t>
            </a:r>
            <a:endParaRPr lang="en" sz="2000" dirty="0"/>
          </a:p>
          <a:p>
            <a:pPr lvl="1"/>
            <a:r>
              <a:rPr lang="en" sz="2000" dirty="0">
                <a:hlinkClick r:id="rId5" tooltip="https://docs.microsoft.com/en-us/azure/architecture/guide/technology-choices/compute-decision-tree"/>
              </a:rPr>
              <a:t>Decission tree for Azure compute services</a:t>
            </a:r>
            <a:endParaRPr lang="en" sz="2000" dirty="0"/>
          </a:p>
          <a:p>
            <a:pPr lvl="1"/>
            <a:r>
              <a:rPr lang="en" sz="2000" dirty="0">
                <a:hlinkClick r:id="rId6" tooltip="https://docs.microsoft.com/en-us/azure/architecture/guide/technology-choices/data-store-overview"/>
              </a:rPr>
              <a:t>Choose the right data store</a:t>
            </a:r>
            <a:endParaRPr lang="en" sz="2000" dirty="0"/>
          </a:p>
          <a:p>
            <a:pPr lvl="1"/>
            <a:r>
              <a:rPr lang="en" sz="2000" dirty="0">
                <a:hlinkClick r:id="rId7" tooltip="https://channel9.msdn.com/events/Connect/Microsoft-Connect--2018/T110"/>
              </a:rPr>
              <a:t>Kubernetes for the 'klueless'</a:t>
            </a:r>
            <a:endParaRPr lang="en" sz="2000" dirty="0"/>
          </a:p>
          <a:p>
            <a:r>
              <a:rPr lang="en" sz="2000" b="1" dirty="0">
                <a:solidFill>
                  <a:schemeClr val="tx1">
                    <a:lumMod val="65000"/>
                    <a:lumOff val="35000"/>
                  </a:schemeClr>
                </a:solidFill>
              </a:rPr>
              <a:t>Extra reading</a:t>
            </a:r>
            <a:endParaRPr lang="en" sz="2000" dirty="0">
              <a:solidFill>
                <a:schemeClr val="tx1">
                  <a:lumMod val="65000"/>
                  <a:lumOff val="35000"/>
                </a:schemeClr>
              </a:solidFill>
            </a:endParaRPr>
          </a:p>
          <a:p>
            <a:pPr lvl="1"/>
            <a:r>
              <a:rPr lang="en" sz="2000" dirty="0">
                <a:hlinkClick r:id="rId8" tooltip="https://docs.microsoft.com/en-us/azure/architecture/guide/design-principles/"/>
              </a:rPr>
              <a:t>Ten design principles for Azure applications</a:t>
            </a:r>
            <a:endParaRPr lang="en" sz="2000" dirty="0"/>
          </a:p>
          <a:p>
            <a:pPr lvl="1"/>
            <a:r>
              <a:rPr lang="en" sz="2000" dirty="0">
                <a:hlinkClick r:id="rId9" tooltip="https://channel9.msdn.com/Shows/5-Things/Five-Reasons-Why-You-Should-Check-Out-Cosmos-DB"/>
              </a:rPr>
              <a:t>Five Reasons Why You Should Check Out Cosmos DB</a:t>
            </a:r>
            <a:endParaRPr lang="en" sz="2000" dirty="0"/>
          </a:p>
          <a:p>
            <a:pPr lvl="1"/>
            <a:r>
              <a:rPr lang="en" sz="2000" dirty="0">
                <a:hlinkClick r:id="rId10" tooltip="https://docs.microsoft.com/en-us/azure/aks/concepts-clusters-workloads"/>
              </a:rPr>
              <a:t>Kubernetes core concepts for Azure Kubernetes Service (AKS)</a:t>
            </a:r>
            <a:endParaRPr lang="en" sz="2000" dirty="0"/>
          </a:p>
          <a:p>
            <a:pPr lvl="1"/>
            <a:r>
              <a:rPr lang="en" sz="2000" dirty="0">
                <a:hlinkClick r:id="rId11" tooltip="https://docs.microsoft.com/en-us/azure/architecture/microservices/introduction"/>
              </a:rPr>
              <a:t>Introduction to microservices architectures</a:t>
            </a:r>
            <a:endParaRPr lang="en" sz="2000" dirty="0"/>
          </a:p>
          <a:p>
            <a:pPr lvl="1"/>
            <a:r>
              <a:rPr lang="en" sz="2000" dirty="0">
                <a:hlinkClick r:id="rId12" tooltip="https://channel9.msdn.com/Shows/5-Things/Five-Things-About-Azure-Functions?term=serverless"/>
              </a:rPr>
              <a:t>Five Things About Azure Functions</a:t>
            </a:r>
            <a:endParaRPr lang="en" sz="2000" dirty="0"/>
          </a:p>
        </p:txBody>
      </p:sp>
    </p:spTree>
    <p:extLst>
      <p:ext uri="{BB962C8B-B14F-4D97-AF65-F5344CB8AC3E}">
        <p14:creationId xmlns:p14="http://schemas.microsoft.com/office/powerpoint/2010/main" val="38577828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kiResorts_EB45" title="Icon of mountains">
            <a:extLst>
              <a:ext uri="{FF2B5EF4-FFF2-40B4-BE49-F238E27FC236}">
                <a16:creationId xmlns:a16="http://schemas.microsoft.com/office/drawing/2014/main" id="{98955972-B717-2C4D-9F44-B5C5A3ECE221}"/>
              </a:ext>
            </a:extLst>
          </p:cNvPr>
          <p:cNvSpPr>
            <a:spLocks noChangeAspect="1" noEditPoints="1"/>
          </p:cNvSpPr>
          <p:nvPr/>
        </p:nvSpPr>
        <p:spPr bwMode="auto">
          <a:xfrm>
            <a:off x="1301027" y="3500623"/>
            <a:ext cx="3141260" cy="2258946"/>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EC494D2-4AC6-FA43-ACC8-A673358E246F}"/>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93028B-1A0A-5F48-99DA-F95F72CF0982}"/>
              </a:ext>
            </a:extLst>
          </p:cNvPr>
          <p:cNvSpPr txBox="1"/>
          <p:nvPr/>
        </p:nvSpPr>
        <p:spPr>
          <a:xfrm>
            <a:off x="6096000" y="2824295"/>
            <a:ext cx="391330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Hi, </a:t>
            </a:r>
            <a:r>
              <a:rPr kumimoji="0" lang="fi-FI"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a:t>
            </a:r>
            <a:r>
              <a:rPr kumimoji="0" lang="fi-FI"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Denis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here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you</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our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lord</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savior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Lets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cloud.</a:t>
            </a:r>
          </a:p>
        </p:txBody>
      </p:sp>
      <p:sp>
        <p:nvSpPr>
          <p:cNvPr id="13" name="cloud" title="Icon of a cloud">
            <a:extLst>
              <a:ext uri="{FF2B5EF4-FFF2-40B4-BE49-F238E27FC236}">
                <a16:creationId xmlns:a16="http://schemas.microsoft.com/office/drawing/2014/main" id="{EBD36A77-518A-B14B-BDA5-1A94AD233433}"/>
              </a:ext>
            </a:extLst>
          </p:cNvPr>
          <p:cNvSpPr>
            <a:spLocks noChangeAspect="1"/>
          </p:cNvSpPr>
          <p:nvPr/>
        </p:nvSpPr>
        <p:spPr bwMode="auto">
          <a:xfrm>
            <a:off x="4040542" y="3535108"/>
            <a:ext cx="654196" cy="41396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loud" title="Icon of a cloud">
            <a:extLst>
              <a:ext uri="{FF2B5EF4-FFF2-40B4-BE49-F238E27FC236}">
                <a16:creationId xmlns:a16="http://schemas.microsoft.com/office/drawing/2014/main" id="{A30F1156-3F93-B645-81C8-27017C1C2EAE}"/>
              </a:ext>
            </a:extLst>
          </p:cNvPr>
          <p:cNvSpPr>
            <a:spLocks noChangeAspect="1"/>
          </p:cNvSpPr>
          <p:nvPr/>
        </p:nvSpPr>
        <p:spPr bwMode="auto">
          <a:xfrm>
            <a:off x="1301027" y="4225233"/>
            <a:ext cx="487715" cy="3086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E5E9031-4C3A-334F-82A7-E90CB1B46198}"/>
              </a:ext>
            </a:extLst>
          </p:cNvPr>
          <p:cNvSpPr txBox="1"/>
          <p:nvPr/>
        </p:nvSpPr>
        <p:spPr>
          <a:xfrm>
            <a:off x="8294282" y="6113491"/>
            <a:ext cx="2927404"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Drazen Dodik |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Developer</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Buddy</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Microsoft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diggthedrazen</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p>
        </p:txBody>
      </p:sp>
      <p:grpSp>
        <p:nvGrpSpPr>
          <p:cNvPr id="21" name="Group 20">
            <a:extLst>
              <a:ext uri="{FF2B5EF4-FFF2-40B4-BE49-F238E27FC236}">
                <a16:creationId xmlns:a16="http://schemas.microsoft.com/office/drawing/2014/main" id="{F52A3BA6-4F88-AE43-9231-AF2EAEFF5392}"/>
              </a:ext>
            </a:extLst>
          </p:cNvPr>
          <p:cNvGrpSpPr/>
          <p:nvPr/>
        </p:nvGrpSpPr>
        <p:grpSpPr>
          <a:xfrm>
            <a:off x="12192000" y="5244798"/>
            <a:ext cx="493842" cy="514280"/>
            <a:chOff x="9280353" y="5244798"/>
            <a:chExt cx="493842" cy="514280"/>
          </a:xfrm>
        </p:grpSpPr>
        <p:pic>
          <p:nvPicPr>
            <p:cNvPr id="18" name="Graphic 17" descr="Paperclip">
              <a:extLst>
                <a:ext uri="{FF2B5EF4-FFF2-40B4-BE49-F238E27FC236}">
                  <a16:creationId xmlns:a16="http://schemas.microsoft.com/office/drawing/2014/main" id="{F301C1ED-25CC-0F4E-8B89-45E3BA65AF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0353" y="5265236"/>
              <a:ext cx="493842" cy="493842"/>
            </a:xfrm>
            <a:prstGeom prst="rect">
              <a:avLst/>
            </a:prstGeom>
          </p:spPr>
        </p:pic>
        <p:pic>
          <p:nvPicPr>
            <p:cNvPr id="20" name="Graphic 19" descr="Eyes">
              <a:extLst>
                <a:ext uri="{FF2B5EF4-FFF2-40B4-BE49-F238E27FC236}">
                  <a16:creationId xmlns:a16="http://schemas.microsoft.com/office/drawing/2014/main" id="{F31D9F87-FD91-4F48-A225-E779BC61D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1554" y="5244798"/>
              <a:ext cx="351092" cy="351092"/>
            </a:xfrm>
            <a:prstGeom prst="rect">
              <a:avLst/>
            </a:prstGeom>
          </p:spPr>
        </p:pic>
      </p:grpSp>
    </p:spTree>
    <p:extLst>
      <p:ext uri="{BB962C8B-B14F-4D97-AF65-F5344CB8AC3E}">
        <p14:creationId xmlns:p14="http://schemas.microsoft.com/office/powerpoint/2010/main" val="35042261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50" fill="hold"/>
                                        <p:tgtEl>
                                          <p:spTgt spid="13"/>
                                        </p:tgtEl>
                                        <p:attrNameLst>
                                          <p:attrName>ppt_w</p:attrName>
                                        </p:attrNameLst>
                                      </p:cBhvr>
                                      <p:tavLst>
                                        <p:tav tm="0">
                                          <p:val>
                                            <p:fltVal val="0"/>
                                          </p:val>
                                        </p:tav>
                                        <p:tav tm="100000">
                                          <p:val>
                                            <p:strVal val="#ppt_w"/>
                                          </p:val>
                                        </p:tav>
                                      </p:tavLst>
                                    </p:anim>
                                    <p:anim calcmode="lin" valueType="num">
                                      <p:cBhvr>
                                        <p:cTn id="16" dur="25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2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250" fill="hold"/>
                                        <p:tgtEl>
                                          <p:spTgt spid="14"/>
                                        </p:tgtEl>
                                        <p:attrNameLst>
                                          <p:attrName>ppt_w</p:attrName>
                                        </p:attrNameLst>
                                      </p:cBhvr>
                                      <p:tavLst>
                                        <p:tav tm="0">
                                          <p:val>
                                            <p:fltVal val="0"/>
                                          </p:val>
                                        </p:tav>
                                        <p:tav tm="100000">
                                          <p:val>
                                            <p:strVal val="#ppt_w"/>
                                          </p:val>
                                        </p:tav>
                                      </p:tavLst>
                                    </p:anim>
                                    <p:anim calcmode="lin" valueType="num">
                                      <p:cBhvr>
                                        <p:cTn id="21" dur="25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2000"/>
                            </p:stCondLst>
                            <p:childTnLst>
                              <p:par>
                                <p:cTn id="27" presetID="0" presetClass="path" presetSubtype="0" accel="50000" decel="50000" fill="hold" nodeType="afterEffect">
                                  <p:stCondLst>
                                    <p:cond delay="2000"/>
                                  </p:stCondLst>
                                  <p:childTnLst>
                                    <p:animMotion origin="layout" path="M 0.00104 0.00556 C -0.00143 0.00487 -0.00377 0.00463 -0.00612 0.00371 C -0.0082 0.00278 -0.01015 0.00093 -0.01224 -4.81481E-6 L -0.01627 -0.00185 C -0.01927 -0.00115 -0.02239 -0.00092 -0.02539 -4.81481E-6 C -0.02747 0.0007 -0.02929 0.00325 -0.03151 0.00371 L -0.03958 0.00556 C -0.04531 0.00487 -0.05104 0.0051 -0.05677 0.00371 C -0.05885 0.00325 -0.0608 0.00116 -0.06289 -4.81481E-6 C -0.06393 -0.00046 -0.06484 -0.00162 -0.06588 -0.00185 L -0.08711 -0.00347 C -0.09192 -0.00925 -0.08906 -0.00648 -0.09635 -0.01087 L -0.09935 -0.0125 L -0.10547 -0.00902 C -0.10638 -0.00833 -0.10755 -0.00833 -0.10846 -0.00717 L -0.11458 -4.81481E-6 C -0.11549 0.00116 -0.1164 0.00301 -0.11758 0.00371 L -0.12669 0.00903 C -0.12773 0.00973 -0.12864 0.01042 -0.12969 0.01088 L -0.13372 0.01274 C -0.14609 0.01042 -0.14062 0.01274 -0.15 0.00718 L -0.15299 0.00556 L -0.15612 0.00371 C -0.16041 0.00417 -0.16497 0.00348 -0.16927 0.00556 C -0.17161 0.00649 -0.1733 0.01019 -0.17526 0.01274 L -0.17838 0.01644 C -0.1806 0.01598 -0.19101 0.0169 -0.19557 0.01274 C -0.19661 0.01181 -0.19752 0.00996 -0.19857 0.00903 C -0.20052 0.00764 -0.20273 0.00672 -0.20469 0.00556 L -0.20768 0.00371 C -0.20924 0.00186 -0.21172 -0.00185 -0.2138 -0.00185 C -0.21549 -0.00185 -0.21719 -0.00069 -0.21888 -4.81481E-6 C -0.22669 0.00394 -0.22265 0.00371 -0.22591 0.00371 " pathEditMode="relative" rAng="0" ptsTypes="AAAAAAAAAAAAAAAAAAAAAAAAAAAAAAAAA">
                                      <p:cBhvr>
                                        <p:cTn id="28" dur="2000" fill="hold"/>
                                        <p:tgtEl>
                                          <p:spTgt spid="21"/>
                                        </p:tgtEl>
                                        <p:attrNameLst>
                                          <p:attrName>ppt_x</p:attrName>
                                          <p:attrName>ppt_y</p:attrName>
                                        </p:attrNameLst>
                                      </p:cBhvr>
                                      <p:rCtr x="-1135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D42EB7-33FC-B34D-8E64-3FC2A284F50D}"/>
              </a:ext>
            </a:extLst>
          </p:cNvPr>
          <p:cNvSpPr/>
          <p:nvPr/>
        </p:nvSpPr>
        <p:spPr>
          <a:xfrm>
            <a:off x="928671" y="1340552"/>
            <a:ext cx="6746632" cy="3108543"/>
          </a:xfrm>
          <a:prstGeom prst="rect">
            <a:avLst/>
          </a:prstGeom>
        </p:spPr>
        <p:txBody>
          <a:bodyPr wrap="square">
            <a:spAutoFit/>
          </a:bodyPr>
          <a:lstStyle/>
          <a:p>
            <a:r>
              <a:rPr lang="fi-FI" sz="2800" dirty="0">
                <a:solidFill>
                  <a:srgbClr val="48AFEE"/>
                </a:solidFill>
                <a:latin typeface="Consolas" panose="020B0609020204030204" pitchFamily="49" charset="0"/>
                <a:cs typeface="Consolas" panose="020B0609020204030204" pitchFamily="49" charset="0"/>
              </a:rPr>
              <a:t>Agenda of </a:t>
            </a:r>
            <a:r>
              <a:rPr lang="fi-FI" sz="2800" dirty="0" err="1">
                <a:solidFill>
                  <a:srgbClr val="48AFEE"/>
                </a:solidFill>
                <a:latin typeface="Consolas" panose="020B0609020204030204" pitchFamily="49" charset="0"/>
                <a:cs typeface="Consolas" panose="020B0609020204030204" pitchFamily="49" charset="0"/>
              </a:rPr>
              <a:t>the</a:t>
            </a:r>
            <a:r>
              <a:rPr lang="fi-FI" sz="2800" dirty="0">
                <a:solidFill>
                  <a:srgbClr val="48AFEE"/>
                </a:solidFill>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day</a:t>
            </a:r>
            <a:endParaRPr lang="fi-FI" sz="2800" dirty="0">
              <a:solidFill>
                <a:schemeClr val="bg1">
                  <a:lumMod val="50000"/>
                </a:schemeClr>
              </a:solidFill>
              <a:latin typeface="Consolas" panose="020B0609020204030204" pitchFamily="49" charset="0"/>
              <a:cs typeface="Consolas" panose="020B0609020204030204" pitchFamily="49" charset="0"/>
            </a:endParaRPr>
          </a:p>
          <a:p>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Availability</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Reliability</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Compute</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a:solidFill>
                  <a:schemeClr val="bg1">
                    <a:lumMod val="50000"/>
                  </a:schemeClr>
                </a:solidFill>
                <a:latin typeface="Consolas" panose="020B0609020204030204" pitchFamily="49" charset="0"/>
                <a:cs typeface="Consolas" panose="020B0609020204030204" pitchFamily="49" charset="0"/>
              </a:rPr>
              <a:t>Storage</a:t>
            </a:r>
          </a:p>
          <a:p>
            <a:pPr marL="285750" indent="-285750">
              <a:buFont typeface="Arial" panose="020B0604020202020204" pitchFamily="34" charset="0"/>
              <a:buChar char="•"/>
            </a:pPr>
            <a:endParaRPr lang="fi-FI" sz="2800"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4907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1165A3-6D5E-D346-B2C9-E32060C506E8}"/>
              </a:ext>
            </a:extLst>
          </p:cNvPr>
          <p:cNvSpPr/>
          <p:nvPr/>
        </p:nvSpPr>
        <p:spPr>
          <a:xfrm>
            <a:off x="1191490" y="2205295"/>
            <a:ext cx="7176654"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Special</a:t>
            </a:r>
            <a:r>
              <a:rPr kumimoji="0" lang="fi-FI" sz="1800" b="1"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Azure </a:t>
            </a:r>
            <a:r>
              <a:rPr kumimoji="0" lang="fi-FI" sz="1800" b="1"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regions</a:t>
            </a:r>
            <a:r>
              <a:rPr kumimoji="0" lang="fi-FI" sz="1800" b="1"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These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might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relevant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when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building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out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applications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legal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purposes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DoD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Central, US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Gov</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Virginia, US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Gow</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Iowa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network-isolated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instances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of Azure for US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goverment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agencies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China East, China North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available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through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partnership</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21Vianet.</a:t>
            </a:r>
          </a:p>
        </p:txBody>
      </p:sp>
      <p:sp>
        <p:nvSpPr>
          <p:cNvPr id="11" name="TextBox 10">
            <a:extLst>
              <a:ext uri="{FF2B5EF4-FFF2-40B4-BE49-F238E27FC236}">
                <a16:creationId xmlns:a16="http://schemas.microsoft.com/office/drawing/2014/main" id="{485BA3FC-AB55-4B40-B820-CEC561193D09}"/>
              </a:ext>
            </a:extLst>
          </p:cNvPr>
          <p:cNvSpPr txBox="1"/>
          <p:nvPr/>
        </p:nvSpPr>
        <p:spPr>
          <a:xfrm>
            <a:off x="1191489" y="323267"/>
            <a:ext cx="19591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a:t>
            </a:r>
          </a:p>
        </p:txBody>
      </p:sp>
      <p:sp>
        <p:nvSpPr>
          <p:cNvPr id="12" name="Rectangle 11">
            <a:extLst>
              <a:ext uri="{FF2B5EF4-FFF2-40B4-BE49-F238E27FC236}">
                <a16:creationId xmlns:a16="http://schemas.microsoft.com/office/drawing/2014/main" id="{81B1DB81-F73C-794F-92F7-4CE6565CA748}"/>
              </a:ext>
            </a:extLst>
          </p:cNvPr>
          <p:cNvSpPr/>
          <p:nvPr/>
        </p:nvSpPr>
        <p:spPr>
          <a:xfrm>
            <a:off x="1191486" y="703115"/>
            <a:ext cx="94072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nearby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together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Used</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location</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37962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1E5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1FAA8F-15AA-A647-B188-717FDDF322B8}"/>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srgbClr val="000000"/>
                </a:solidFill>
                <a:effectLst/>
                <a:uLnTx/>
                <a:uFillTx/>
                <a:latin typeface="Times" pitchFamily="2" charset="0"/>
                <a:ea typeface="+mn-ea"/>
                <a:cs typeface="+mn-cs"/>
              </a:rPr>
              <a:t> </a:t>
            </a:r>
            <a:endParaRPr kumimoji="0" lang="fi-FI"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67A474-B32A-7E41-9A0E-4670B4F2CCF9}"/>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srgbClr val="000000"/>
                </a:solidFill>
                <a:effectLst/>
                <a:uLnTx/>
                <a:uFillTx/>
                <a:latin typeface="Times" pitchFamily="2" charset="0"/>
                <a:ea typeface="+mn-ea"/>
                <a:cs typeface="+mn-cs"/>
              </a:rPr>
              <a:t> </a:t>
            </a:r>
            <a:endParaRPr kumimoji="0" lang="fi-FI"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3B10747-B51F-6D43-A4B5-97723F8A2A27}"/>
              </a:ext>
            </a:extLst>
          </p:cNvPr>
          <p:cNvPicPr>
            <a:picLocks noChangeAspect="1"/>
          </p:cNvPicPr>
          <p:nvPr/>
        </p:nvPicPr>
        <p:blipFill>
          <a:blip r:embed="rId2"/>
          <a:stretch>
            <a:fillRect/>
          </a:stretch>
        </p:blipFill>
        <p:spPr>
          <a:xfrm>
            <a:off x="0" y="520816"/>
            <a:ext cx="12192000" cy="5816367"/>
          </a:xfrm>
          <a:prstGeom prst="rect">
            <a:avLst/>
          </a:prstGeom>
        </p:spPr>
      </p:pic>
    </p:spTree>
    <p:extLst>
      <p:ext uri="{BB962C8B-B14F-4D97-AF65-F5344CB8AC3E}">
        <p14:creationId xmlns:p14="http://schemas.microsoft.com/office/powerpoint/2010/main" val="122853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26C2D17-6EF2-0B43-809A-D10B4BFC995F}"/>
              </a:ext>
            </a:extLst>
          </p:cNvPr>
          <p:cNvSpPr txBox="1"/>
          <p:nvPr/>
        </p:nvSpPr>
        <p:spPr>
          <a:xfrm>
            <a:off x="1191489" y="323267"/>
            <a:ext cx="19591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a:t>
            </a:r>
          </a:p>
        </p:txBody>
      </p:sp>
      <p:sp>
        <p:nvSpPr>
          <p:cNvPr id="11" name="Rectangle 10">
            <a:extLst>
              <a:ext uri="{FF2B5EF4-FFF2-40B4-BE49-F238E27FC236}">
                <a16:creationId xmlns:a16="http://schemas.microsoft.com/office/drawing/2014/main" id="{1C02B6BB-3767-8C4A-8CF5-F0C1C77E6A3B}"/>
              </a:ext>
            </a:extLst>
          </p:cNvPr>
          <p:cNvSpPr/>
          <p:nvPr/>
        </p:nvSpPr>
        <p:spPr>
          <a:xfrm>
            <a:off x="1191486" y="703115"/>
            <a:ext cx="94072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nearby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together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Used</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location</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t>
            </a:r>
          </a:p>
        </p:txBody>
      </p:sp>
      <p:sp>
        <p:nvSpPr>
          <p:cNvPr id="12" name="TextBox 11">
            <a:extLst>
              <a:ext uri="{FF2B5EF4-FFF2-40B4-BE49-F238E27FC236}">
                <a16:creationId xmlns:a16="http://schemas.microsoft.com/office/drawing/2014/main" id="{645AB201-D11E-2144-BF33-04516F76F40C}"/>
              </a:ext>
            </a:extLst>
          </p:cNvPr>
          <p:cNvSpPr txBox="1"/>
          <p:nvPr/>
        </p:nvSpPr>
        <p:spPr>
          <a:xfrm>
            <a:off x="1191489" y="1508490"/>
            <a:ext cx="19591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GEOGRAPHY</a:t>
            </a:r>
          </a:p>
        </p:txBody>
      </p:sp>
      <p:sp>
        <p:nvSpPr>
          <p:cNvPr id="13" name="Rectangle 12">
            <a:extLst>
              <a:ext uri="{FF2B5EF4-FFF2-40B4-BE49-F238E27FC236}">
                <a16:creationId xmlns:a16="http://schemas.microsoft.com/office/drawing/2014/main" id="{1C5600B2-65A4-B54E-AAE4-6E8E8D9349FE}"/>
              </a:ext>
            </a:extLst>
          </p:cNvPr>
          <p:cNvSpPr/>
          <p:nvPr/>
        </p:nvSpPr>
        <p:spPr>
          <a:xfrm>
            <a:off x="1191487" y="189321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geopolitical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country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borders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typically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two</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preserve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residency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Americas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Europe, Asia Pacific,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Middle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East and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Africa</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26337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FF69C9-11DF-D143-9B8A-0CF3DC1EAF16}"/>
              </a:ext>
            </a:extLst>
          </p:cNvPr>
          <p:cNvSpPr txBox="1"/>
          <p:nvPr/>
        </p:nvSpPr>
        <p:spPr>
          <a:xfrm>
            <a:off x="1191489" y="323267"/>
            <a:ext cx="19591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a:t>
            </a:r>
          </a:p>
        </p:txBody>
      </p:sp>
      <p:sp>
        <p:nvSpPr>
          <p:cNvPr id="6" name="Rectangle 5">
            <a:extLst>
              <a:ext uri="{FF2B5EF4-FFF2-40B4-BE49-F238E27FC236}">
                <a16:creationId xmlns:a16="http://schemas.microsoft.com/office/drawing/2014/main" id="{9EFB2F8A-F270-344A-B09E-D67FB3031F47}"/>
              </a:ext>
            </a:extLst>
          </p:cNvPr>
          <p:cNvSpPr/>
          <p:nvPr/>
        </p:nvSpPr>
        <p:spPr>
          <a:xfrm>
            <a:off x="1191486" y="703115"/>
            <a:ext cx="94072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nearby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together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Used</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location</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t>
            </a:r>
          </a:p>
        </p:txBody>
      </p:sp>
      <p:sp>
        <p:nvSpPr>
          <p:cNvPr id="5" name="TextBox 4">
            <a:extLst>
              <a:ext uri="{FF2B5EF4-FFF2-40B4-BE49-F238E27FC236}">
                <a16:creationId xmlns:a16="http://schemas.microsoft.com/office/drawing/2014/main" id="{2003B250-DA28-104A-9646-81B824005C51}"/>
              </a:ext>
            </a:extLst>
          </p:cNvPr>
          <p:cNvSpPr txBox="1"/>
          <p:nvPr/>
        </p:nvSpPr>
        <p:spPr>
          <a:xfrm>
            <a:off x="1191489" y="1508490"/>
            <a:ext cx="19591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GEOGRAPHY</a:t>
            </a:r>
          </a:p>
        </p:txBody>
      </p:sp>
      <p:sp>
        <p:nvSpPr>
          <p:cNvPr id="7" name="Rectangle 6">
            <a:extLst>
              <a:ext uri="{FF2B5EF4-FFF2-40B4-BE49-F238E27FC236}">
                <a16:creationId xmlns:a16="http://schemas.microsoft.com/office/drawing/2014/main" id="{17A170DE-2FA3-F244-8C0B-3288791061D8}"/>
              </a:ext>
            </a:extLst>
          </p:cNvPr>
          <p:cNvSpPr/>
          <p:nvPr/>
        </p:nvSpPr>
        <p:spPr>
          <a:xfrm>
            <a:off x="1191487" y="189321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geopolitical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country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borders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typically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two</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preserve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residency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Americas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Europe, Asia Pacific,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Middle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East and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Africa</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
        <p:nvSpPr>
          <p:cNvPr id="8" name="TextBox 7">
            <a:extLst>
              <a:ext uri="{FF2B5EF4-FFF2-40B4-BE49-F238E27FC236}">
                <a16:creationId xmlns:a16="http://schemas.microsoft.com/office/drawing/2014/main" id="{43B8E96F-B6C6-9847-8191-1DB9005BBF2A}"/>
              </a:ext>
            </a:extLst>
          </p:cNvPr>
          <p:cNvSpPr txBox="1"/>
          <p:nvPr/>
        </p:nvSpPr>
        <p:spPr>
          <a:xfrm>
            <a:off x="1191475" y="3315195"/>
            <a:ext cx="37337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AVAILABILITY ZONES</a:t>
            </a:r>
          </a:p>
        </p:txBody>
      </p:sp>
      <p:sp>
        <p:nvSpPr>
          <p:cNvPr id="9" name="Rectangle 8">
            <a:extLst>
              <a:ext uri="{FF2B5EF4-FFF2-40B4-BE49-F238E27FC236}">
                <a16:creationId xmlns:a16="http://schemas.microsoft.com/office/drawing/2014/main" id="{04567A43-1BCD-D742-90B2-7BCD1C42FE36}"/>
              </a:ext>
            </a:extLst>
          </p:cNvPr>
          <p:cNvSpPr/>
          <p:nvPr/>
        </p:nvSpPr>
        <p:spPr>
          <a:xfrm>
            <a:off x="1191471" y="369987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Physically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seperate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within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 Azure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each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their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independent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power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cooling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Primarily for VMs, managed disks, load balancers and SQL databases – to ensure high-availability.</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27048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FF69C9-11DF-D143-9B8A-0CF3DC1EAF16}"/>
              </a:ext>
            </a:extLst>
          </p:cNvPr>
          <p:cNvSpPr txBox="1"/>
          <p:nvPr/>
        </p:nvSpPr>
        <p:spPr>
          <a:xfrm>
            <a:off x="1191489" y="323267"/>
            <a:ext cx="19591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a:t>
            </a:r>
          </a:p>
        </p:txBody>
      </p:sp>
      <p:sp>
        <p:nvSpPr>
          <p:cNvPr id="6" name="Rectangle 5">
            <a:extLst>
              <a:ext uri="{FF2B5EF4-FFF2-40B4-BE49-F238E27FC236}">
                <a16:creationId xmlns:a16="http://schemas.microsoft.com/office/drawing/2014/main" id="{9EFB2F8A-F270-344A-B09E-D67FB3031F47}"/>
              </a:ext>
            </a:extLst>
          </p:cNvPr>
          <p:cNvSpPr/>
          <p:nvPr/>
        </p:nvSpPr>
        <p:spPr>
          <a:xfrm>
            <a:off x="1191486" y="703115"/>
            <a:ext cx="94072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nearby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together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Used</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location</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t>
            </a:r>
          </a:p>
        </p:txBody>
      </p:sp>
      <p:sp>
        <p:nvSpPr>
          <p:cNvPr id="5" name="TextBox 4">
            <a:extLst>
              <a:ext uri="{FF2B5EF4-FFF2-40B4-BE49-F238E27FC236}">
                <a16:creationId xmlns:a16="http://schemas.microsoft.com/office/drawing/2014/main" id="{2003B250-DA28-104A-9646-81B824005C51}"/>
              </a:ext>
            </a:extLst>
          </p:cNvPr>
          <p:cNvSpPr txBox="1"/>
          <p:nvPr/>
        </p:nvSpPr>
        <p:spPr>
          <a:xfrm>
            <a:off x="1191489" y="1508490"/>
            <a:ext cx="19591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GEOGRAPHY</a:t>
            </a:r>
          </a:p>
        </p:txBody>
      </p:sp>
      <p:sp>
        <p:nvSpPr>
          <p:cNvPr id="7" name="Rectangle 6">
            <a:extLst>
              <a:ext uri="{FF2B5EF4-FFF2-40B4-BE49-F238E27FC236}">
                <a16:creationId xmlns:a16="http://schemas.microsoft.com/office/drawing/2014/main" id="{17A170DE-2FA3-F244-8C0B-3288791061D8}"/>
              </a:ext>
            </a:extLst>
          </p:cNvPr>
          <p:cNvSpPr/>
          <p:nvPr/>
        </p:nvSpPr>
        <p:spPr>
          <a:xfrm>
            <a:off x="1191487" y="189321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geopolitical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country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borders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typically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two</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preserve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residency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Americas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Europe, Asia Pacific,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Middle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East and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Africa</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
        <p:nvSpPr>
          <p:cNvPr id="8" name="TextBox 7">
            <a:extLst>
              <a:ext uri="{FF2B5EF4-FFF2-40B4-BE49-F238E27FC236}">
                <a16:creationId xmlns:a16="http://schemas.microsoft.com/office/drawing/2014/main" id="{43B8E96F-B6C6-9847-8191-1DB9005BBF2A}"/>
              </a:ext>
            </a:extLst>
          </p:cNvPr>
          <p:cNvSpPr txBox="1"/>
          <p:nvPr/>
        </p:nvSpPr>
        <p:spPr>
          <a:xfrm>
            <a:off x="1191475" y="3315195"/>
            <a:ext cx="37337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AVAILABILITY ZONES</a:t>
            </a:r>
          </a:p>
        </p:txBody>
      </p:sp>
      <p:sp>
        <p:nvSpPr>
          <p:cNvPr id="9" name="Rectangle 8">
            <a:extLst>
              <a:ext uri="{FF2B5EF4-FFF2-40B4-BE49-F238E27FC236}">
                <a16:creationId xmlns:a16="http://schemas.microsoft.com/office/drawing/2014/main" id="{04567A43-1BCD-D742-90B2-7BCD1C42FE36}"/>
              </a:ext>
            </a:extLst>
          </p:cNvPr>
          <p:cNvSpPr/>
          <p:nvPr/>
        </p:nvSpPr>
        <p:spPr>
          <a:xfrm>
            <a:off x="1191471" y="369987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Physically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seperate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within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 Azure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each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their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independent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power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cooling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Primarily for VMs, managed disks, load balancers and SQL databases – to ensure high-availability.</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
        <p:nvSpPr>
          <p:cNvPr id="10" name="TextBox 9">
            <a:extLst>
              <a:ext uri="{FF2B5EF4-FFF2-40B4-BE49-F238E27FC236}">
                <a16:creationId xmlns:a16="http://schemas.microsoft.com/office/drawing/2014/main" id="{FEA59019-8176-AF41-A6AC-C00A22A63E64}"/>
              </a:ext>
            </a:extLst>
          </p:cNvPr>
          <p:cNvSpPr txBox="1"/>
          <p:nvPr/>
        </p:nvSpPr>
        <p:spPr>
          <a:xfrm>
            <a:off x="1191471" y="5121900"/>
            <a:ext cx="25506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 PAIRS</a:t>
            </a:r>
          </a:p>
        </p:txBody>
      </p:sp>
      <p:sp>
        <p:nvSpPr>
          <p:cNvPr id="11" name="Rectangle 10">
            <a:extLst>
              <a:ext uri="{FF2B5EF4-FFF2-40B4-BE49-F238E27FC236}">
                <a16:creationId xmlns:a16="http://schemas.microsoft.com/office/drawing/2014/main" id="{85DAB122-CBA6-154D-83D1-038906895D35}"/>
              </a:ext>
            </a:extLst>
          </p:cNvPr>
          <p:cNvSpPr/>
          <p:nvPr/>
        </p:nvSpPr>
        <p:spPr>
          <a:xfrm>
            <a:off x="1191467" y="5506575"/>
            <a:ext cx="940723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Each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paired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another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within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same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In case of a large enough disaster that could cause an outage big enough to affect even two datacenters.</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14184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A22EF0-867C-9D43-93C0-79E8116B4096}"/>
              </a:ext>
            </a:extLst>
          </p:cNvPr>
          <p:cNvSpPr txBox="1"/>
          <p:nvPr/>
        </p:nvSpPr>
        <p:spPr>
          <a:xfrm>
            <a:off x="1419303" y="2853523"/>
            <a:ext cx="142859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SLAs</a:t>
            </a:r>
            <a:endPar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5" name="TextBox 4">
            <a:extLst>
              <a:ext uri="{FF2B5EF4-FFF2-40B4-BE49-F238E27FC236}">
                <a16:creationId xmlns:a16="http://schemas.microsoft.com/office/drawing/2014/main" id="{005DEE43-17E6-5A4C-BED3-C894BA9B9557}"/>
              </a:ext>
            </a:extLst>
          </p:cNvPr>
          <p:cNvSpPr txBox="1"/>
          <p:nvPr/>
        </p:nvSpPr>
        <p:spPr>
          <a:xfrm>
            <a:off x="3865418" y="2222580"/>
            <a:ext cx="7730836"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Agreements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capture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specific</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terms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performance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targets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to Azure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Performance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targets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Uptime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Connectivity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Guarantees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Service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credits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SLAs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individual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Azure products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services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is no SLA for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Free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Shared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tiers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96002669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164A080E-0CA4-4411-B7D3-58E2EAA142CB}" vid="{99A8F926-7D70-481C-8571-3C86D5522C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TotalTime>
  <Words>785</Words>
  <Application>Microsoft Macintosh PowerPoint</Application>
  <PresentationFormat>Widescreen</PresentationFormat>
  <Paragraphs>87</Paragraphs>
  <Slides>14</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Arial</vt:lpstr>
      <vt:lpstr>Calibri</vt:lpstr>
      <vt:lpstr>Calibri Light</vt:lpstr>
      <vt:lpstr>Comic Sans MS</vt:lpstr>
      <vt:lpstr>Consolas</vt:lpstr>
      <vt:lpstr>Segoe UI</vt:lpstr>
      <vt:lpstr>Segoe UI Semibold</vt:lpstr>
      <vt:lpstr>Times</vt:lpstr>
      <vt:lpstr>Wingdings</vt:lpstr>
      <vt:lpstr>1_Office Theme</vt:lpstr>
      <vt:lpstr>2_White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Drazen Dodik</dc:creator>
  <cp:lastModifiedBy>Drazen Dodik</cp:lastModifiedBy>
  <cp:revision>2</cp:revision>
  <dcterms:created xsi:type="dcterms:W3CDTF">2019-04-07T09:46:17Z</dcterms:created>
  <dcterms:modified xsi:type="dcterms:W3CDTF">2019-04-08T16:08:09Z</dcterms:modified>
</cp:coreProperties>
</file>